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9" r:id="rId4"/>
    <p:sldId id="257" r:id="rId5"/>
    <p:sldId id="258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71" r:id="rId15"/>
    <p:sldId id="267" r:id="rId16"/>
    <p:sldId id="276" r:id="rId17"/>
    <p:sldId id="277" r:id="rId18"/>
    <p:sldId id="280" r:id="rId19"/>
    <p:sldId id="272" r:id="rId20"/>
    <p:sldId id="268" r:id="rId21"/>
    <p:sldId id="281" r:id="rId22"/>
    <p:sldId id="282" r:id="rId23"/>
    <p:sldId id="273" r:id="rId24"/>
  </p:sldIdLst>
  <p:sldSz cx="9144000" cy="5143500" type="screen16x9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微软雅黑" pitchFamily="34" charset="-122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DB51A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815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7D052-9444-4AB8-8AF2-A3F197C1473E}" type="datetimeFigureOut">
              <a:rPr lang="zh-CN" altLang="en-US" smtClean="0"/>
              <a:t>2015-12-18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EC9B9-6DDF-41B4-ABD0-700E071C1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4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EC9B9-6DDF-41B4-ABD0-700E071C19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87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EC9B9-6DDF-41B4-ABD0-700E071C19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88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44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095ABF-322B-4DE5-B717-0F84791D817F}" type="datetimeFigureOut">
              <a:rPr lang="zh-CN" altLang="en-US" smtClean="0"/>
              <a:t>2015-12-18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19DDFC-3C45-4116-A5DF-EF8AF7C48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55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095ABF-322B-4DE5-B717-0F84791D817F}" type="datetimeFigureOut">
              <a:rPr lang="zh-CN" altLang="en-US" smtClean="0"/>
              <a:t>2015-12-18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19DDFC-3C45-4116-A5DF-EF8AF7C48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7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095ABF-322B-4DE5-B717-0F84791D817F}" type="datetimeFigureOut">
              <a:rPr lang="zh-CN" altLang="en-US" smtClean="0"/>
              <a:t>2015-12-18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19DDFC-3C45-4116-A5DF-EF8AF7C48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92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095ABF-322B-4DE5-B717-0F84791D817F}" type="datetimeFigureOut">
              <a:rPr lang="zh-CN" altLang="en-US" smtClean="0"/>
              <a:t>2015-12-18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19DDFC-3C45-4116-A5DF-EF8AF7C48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2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095ABF-322B-4DE5-B717-0F84791D817F}" type="datetimeFigureOut">
              <a:rPr lang="zh-CN" altLang="en-US" smtClean="0"/>
              <a:t>2015-12-18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19DDFC-3C45-4116-A5DF-EF8AF7C48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82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095ABF-322B-4DE5-B717-0F84791D817F}" type="datetimeFigureOut">
              <a:rPr lang="zh-CN" altLang="en-US" smtClean="0"/>
              <a:t>2015-12-18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19DDFC-3C45-4116-A5DF-EF8AF7C48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79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095ABF-322B-4DE5-B717-0F84791D817F}" type="datetimeFigureOut">
              <a:rPr lang="zh-CN" altLang="en-US" smtClean="0"/>
              <a:t>2015-12-18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19DDFC-3C45-4116-A5DF-EF8AF7C48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4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095ABF-322B-4DE5-B717-0F84791D817F}" type="datetimeFigureOut">
              <a:rPr lang="zh-CN" altLang="en-US" smtClean="0"/>
              <a:t>2015-12-18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19DDFC-3C45-4116-A5DF-EF8AF7C48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8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095ABF-322B-4DE5-B717-0F84791D817F}" type="datetimeFigureOut">
              <a:rPr lang="zh-CN" altLang="en-US" smtClean="0"/>
              <a:t>2015-12-18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19DDFC-3C45-4116-A5DF-EF8AF7C48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42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095ABF-322B-4DE5-B717-0F84791D817F}" type="datetimeFigureOut">
              <a:rPr lang="zh-CN" altLang="en-US" smtClean="0"/>
              <a:t>2015-12-18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19DDFC-3C45-4116-A5DF-EF8AF7C48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45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48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7947"/>
            <a:ext cx="8802687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1099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026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11" y="267494"/>
            <a:ext cx="93218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3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87" y="267494"/>
            <a:ext cx="8845550" cy="534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3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87" y="187019"/>
            <a:ext cx="884555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3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"/>
            <a:ext cx="845026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3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94" y="665597"/>
            <a:ext cx="88519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3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22" y="617265"/>
            <a:ext cx="8712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5818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27" y="649821"/>
            <a:ext cx="863917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5818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55526"/>
            <a:ext cx="8755063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9764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"/>
            <a:ext cx="845026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0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50" y="708168"/>
            <a:ext cx="10090150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85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6" y="411510"/>
            <a:ext cx="692591" cy="50405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169368" y="467751"/>
            <a:ext cx="3042592" cy="4320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96846" y="576717"/>
            <a:ext cx="144016" cy="1440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915461" y="703799"/>
            <a:ext cx="72008" cy="1080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55611" y="1275606"/>
            <a:ext cx="1" cy="33123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908012" y="4740374"/>
            <a:ext cx="73363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81112"/>
              </p:ext>
            </p:extLst>
          </p:nvPr>
        </p:nvGraphicFramePr>
        <p:xfrm>
          <a:off x="988531" y="1275606"/>
          <a:ext cx="7039852" cy="3315926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39992"/>
                <a:gridCol w="1495968"/>
                <a:gridCol w="3079934"/>
                <a:gridCol w="2023958"/>
              </a:tblGrid>
              <a:tr h="2133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编号</a:t>
                      </a:r>
                      <a:endParaRPr kumimoji="0" lang="zh-CN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endParaRPr kumimoji="0" lang="zh-CN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形式</a:t>
                      </a:r>
                      <a:endParaRPr kumimoji="0" lang="zh-CN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频次</a:t>
                      </a:r>
                      <a:endParaRPr kumimoji="0" 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宣传片</a:t>
                      </a:r>
                      <a:endParaRPr kumimoji="0" 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活动宣传片内植入企业品牌</a:t>
                      </a: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一并播出</a:t>
                      </a:r>
                      <a:endParaRPr kumimoji="0" lang="zh-CN" altLang="en-US" sz="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全天滚动，总频次不少于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360</a:t>
                      </a:r>
                      <a:r>
                        <a:rPr kumimoji="0" lang="zh-CN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次</a:t>
                      </a: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冠名标版</a:t>
                      </a:r>
                      <a:endParaRPr kumimoji="0" 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栏目宣传片后紧跟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秒企业冠名标版</a:t>
                      </a: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全天滚动，总频次不少于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360</a:t>
                      </a:r>
                      <a:r>
                        <a:rPr kumimoji="0" lang="zh-CN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次</a:t>
                      </a: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1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冠名片头</a:t>
                      </a:r>
                      <a:endParaRPr kumimoji="0" 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栏目片头中含有冠名企业元素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秒冠名标版</a:t>
                      </a: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+15</a:t>
                      </a: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秒广告</a:t>
                      </a:r>
                      <a:endParaRPr kumimoji="0" 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栏目片头前倒一位置播出</a:t>
                      </a: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5+15</a:t>
                      </a: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一组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组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中插广告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栏目中正一或倒一位置播出一条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秒品牌硬广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开关版</a:t>
                      </a:r>
                      <a:endParaRPr kumimoji="0" 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栏目中两个插口正一、倒一位置开关板各一组</a:t>
                      </a:r>
                      <a:endParaRPr kumimoji="0" lang="en-US" altLang="zh-CN" sz="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秒开板</a:t>
                      </a: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+5</a:t>
                      </a: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秒关板）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组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冠名角标</a:t>
                      </a:r>
                      <a:endParaRPr kumimoji="0" 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栏目播出中悬挂冠名角标，每期</a:t>
                      </a: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分钟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8</a:t>
                      </a: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冠名飞字</a:t>
                      </a:r>
                      <a:endParaRPr kumimoji="0" 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栏目中飞字：本栏目由***冠名播出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4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口播鸣谢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栏目中主持人口播鸣谢冠名企业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6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片尾鸣谢</a:t>
                      </a:r>
                      <a:endParaRPr kumimoji="0" 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片尾游走企业</a:t>
                      </a: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鸣谢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77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现场广告植入</a:t>
                      </a:r>
                      <a:endParaRPr kumimoji="0" 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根据现场情况，栏目中可出现冠名产品或</a:t>
                      </a: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，具体依据双方协商决定</a:t>
                      </a:r>
                      <a:endParaRPr kumimoji="0" lang="en-US" altLang="zh-CN" sz="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（本权益条款不可做为权益回报硬性要求）</a:t>
                      </a:r>
                      <a:endParaRPr kumimoji="0" 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6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endParaRPr kumimoji="0" lang="zh-CN" altLang="zh-CN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其它媒体宣传推广</a:t>
                      </a:r>
                      <a:endParaRPr kumimoji="0" lang="zh-CN" altLang="en-US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天津卫视将通过新浪、搜狐等网络媒体及天津卫视作为理事单位的专业媒体进行跟踪炒作，营造话题，宣传活动（本项以推广活动为主，若体现企业品牌，另行计费）</a:t>
                      </a:r>
                      <a:endParaRPr kumimoji="0" lang="zh-CN" altLang="en-US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07" y="411510"/>
            <a:ext cx="33893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3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6" y="411510"/>
            <a:ext cx="692591" cy="50405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169368" y="467751"/>
            <a:ext cx="3042592" cy="4320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96846" y="576717"/>
            <a:ext cx="144016" cy="1440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915461" y="703799"/>
            <a:ext cx="72008" cy="1080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55611" y="1275606"/>
            <a:ext cx="1" cy="33123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908012" y="4740374"/>
            <a:ext cx="73363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35919"/>
              </p:ext>
            </p:extLst>
          </p:nvPr>
        </p:nvGraphicFramePr>
        <p:xfrm>
          <a:off x="988533" y="1275603"/>
          <a:ext cx="7111859" cy="3312371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44492"/>
                <a:gridCol w="1511268"/>
                <a:gridCol w="3111438"/>
                <a:gridCol w="2044661"/>
              </a:tblGrid>
              <a:tr h="2066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编号</a:t>
                      </a:r>
                      <a:endParaRPr kumimoji="0" lang="zh-CN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endParaRPr kumimoji="0" lang="zh-CN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形式</a:t>
                      </a:r>
                      <a:endParaRPr kumimoji="0" lang="zh-CN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频次</a:t>
                      </a:r>
                      <a:endParaRPr kumimoji="0" 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9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特约标版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植入企业元素</a:t>
                      </a: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秒标版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全天滚动，总频次不少于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180</a:t>
                      </a:r>
                      <a:r>
                        <a:rPr kumimoji="0" lang="zh-CN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次</a:t>
                      </a: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1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秒特约标板</a:t>
                      </a:r>
                      <a:r>
                        <a:rPr kumimoji="0" lang="en-US" altLang="zh-CN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+15</a:t>
                      </a: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秒广告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栏目片头前播出</a:t>
                      </a:r>
                      <a:r>
                        <a:rPr kumimoji="0" lang="en-US" altLang="zh-CN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5+15</a:t>
                      </a: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一组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组</a:t>
                      </a: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中插广告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栏目中播出一条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秒品牌硬广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1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特约飞字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栏目中飞字：本栏目由***特约播出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1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口播鸣谢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节目中主持人口播鸣谢***品牌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1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片尾鸣谢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片尾游走企业</a:t>
                      </a:r>
                      <a:r>
                        <a:rPr kumimoji="0" lang="en-US" altLang="zh-CN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kumimoji="0" lang="zh-CN" altLang="zh-CN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鸣谢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奖品提供</a:t>
                      </a:r>
                      <a:endParaRPr kumimoji="0" lang="zh-CN" altLang="en-US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每期节目企业提供若干奖品作为短信参与观众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奖品</a:t>
                      </a:r>
                      <a:endParaRPr kumimoji="0" lang="en-US" altLang="zh-CN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此费用企业方承担）</a:t>
                      </a:r>
                      <a:endParaRPr kumimoji="0" lang="zh-CN" altLang="en-US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kumimoji="0" lang="zh-CN" altLang="en-US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1/4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压屏条</a:t>
                      </a:r>
                      <a:endParaRPr kumimoji="0" lang="zh-CN" altLang="en-US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主持人口播同时，屏幕下方出现</a:t>
                      </a:r>
                      <a:r>
                        <a:rPr kumimoji="0" lang="en-US" altLang="zh-CN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1/4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压屏条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，</a:t>
                      </a:r>
                      <a:endParaRPr kumimoji="0" lang="en-US" altLang="zh-CN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压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屏内容出现互动支持品牌的名称和</a:t>
                      </a:r>
                      <a:r>
                        <a:rPr kumimoji="0" lang="en-US" altLang="zh-CN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，</a:t>
                      </a:r>
                      <a:endParaRPr kumimoji="0" lang="en-US" altLang="zh-CN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时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长与口播一致</a:t>
                      </a:r>
                      <a:endParaRPr kumimoji="0" lang="zh-CN" altLang="en-US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每期出现</a:t>
                      </a: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en-US" altLang="zh-CN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0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9</a:t>
                      </a: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节目宣传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片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后</a:t>
                      </a:r>
                      <a:endParaRPr kumimoji="0" lang="en-US" altLang="zh-CN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秒互动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支持标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版</a:t>
                      </a:r>
                      <a:endParaRPr kumimoji="0" lang="zh-CN" altLang="en-US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节目宣传片后紧跟带客户元素的</a:t>
                      </a:r>
                      <a:r>
                        <a:rPr kumimoji="0" lang="en-US" altLang="zh-CN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秒互动支持标版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，</a:t>
                      </a:r>
                      <a:endParaRPr kumimoji="0" lang="en-US" altLang="zh-CN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结合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客户口播语，参与节目互动中大奖 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  <a:endParaRPr kumimoji="0" lang="zh-CN" altLang="en-US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节目播出期间每天至少</a:t>
                      </a: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en-US" altLang="zh-CN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（黄金、次黄金时段各</a:t>
                      </a: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次）</a:t>
                      </a:r>
                      <a:endParaRPr kumimoji="0" lang="en-US" altLang="zh-CN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5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</a:t>
                      </a: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现场广告植入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栏目场景植入：根据现场情况，栏目中可以出现特约产品或</a:t>
                      </a: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，具体依据双方协商决定</a:t>
                      </a:r>
                      <a:endParaRPr kumimoji="0" lang="en-US" altLang="zh-CN" sz="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（本权益条款不可作为权益回报硬性要求）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11" y="411510"/>
            <a:ext cx="33893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49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6" y="411510"/>
            <a:ext cx="692591" cy="50405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169368" y="467751"/>
            <a:ext cx="3042592" cy="4320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96846" y="576717"/>
            <a:ext cx="144016" cy="1440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915461" y="703799"/>
            <a:ext cx="72008" cy="1080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55611" y="1275606"/>
            <a:ext cx="1" cy="33123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908012" y="4740374"/>
            <a:ext cx="73363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09291"/>
              </p:ext>
            </p:extLst>
          </p:nvPr>
        </p:nvGraphicFramePr>
        <p:xfrm>
          <a:off x="1035140" y="1347614"/>
          <a:ext cx="6993244" cy="324036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37079"/>
                <a:gridCol w="1923141"/>
                <a:gridCol w="3059543"/>
                <a:gridCol w="1573481"/>
              </a:tblGrid>
              <a:tr h="3410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编号</a:t>
                      </a:r>
                      <a:endParaRPr kumimoji="0" lang="zh-CN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endParaRPr kumimoji="0" lang="zh-CN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形式</a:t>
                      </a:r>
                      <a:endParaRPr kumimoji="0" lang="zh-CN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频次</a:t>
                      </a:r>
                      <a:endParaRPr kumimoji="0" 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7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秒赞助标板</a:t>
                      </a: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+15</a:t>
                      </a: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秒广告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栏目片头前或栏目中播出</a:t>
                      </a: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5+15</a:t>
                      </a: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一组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组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中插广告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栏目中播出一条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秒品牌硬广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赞助飞字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栏目中飞字：本栏目由**行业唯一赞助品牌***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4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口播鸣谢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节目中主持人口播鸣谢***品牌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5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  <a:extLst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片尾鸣谢</a:t>
                      </a: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片尾游走企业</a:t>
                      </a: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鸣谢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</a:t>
                      </a:r>
                      <a:r>
                        <a:rPr kumimoji="0" lang="en-US" altLang="zh-CN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583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互动支持翻滚条</a:t>
                      </a:r>
                      <a:endParaRPr kumimoji="0" lang="zh-CN" altLang="en-US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每期节目中，屏幕左下角出现提示互动方式的压屏条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，</a:t>
                      </a:r>
                      <a:endParaRPr kumimoji="0" lang="en-US" altLang="zh-CN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赞助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商</a:t>
                      </a:r>
                      <a:r>
                        <a:rPr kumimoji="0" lang="en-US" altLang="zh-CN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LOGO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固定在拉滚条左侧前端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，时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长</a:t>
                      </a:r>
                      <a:r>
                        <a:rPr kumimoji="0" lang="en-US" altLang="zh-CN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120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秒</a:t>
                      </a:r>
                      <a:endParaRPr kumimoji="0" lang="zh-CN" altLang="en-US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每期出现</a:t>
                      </a: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次</a:t>
                      </a:r>
                      <a:endParaRPr kumimoji="0" lang="en-US" altLang="zh-CN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31" marR="5831" marT="437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线下活动名义支持</a:t>
                      </a:r>
                      <a:endParaRPr kumimoji="0" lang="zh-CN" altLang="en-US" sz="800" b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合作期间企业在线下活动中可</a:t>
                      </a: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使用</a:t>
                      </a:r>
                      <a:endParaRPr kumimoji="0" lang="en-US" altLang="zh-CN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“天津卫视**栏目唯一指定***产品”</a:t>
                      </a:r>
                      <a:r>
                        <a:rPr kumimoji="0" lang="zh-CN" alt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字样</a:t>
                      </a:r>
                      <a:endParaRPr kumimoji="0" lang="zh-CN" altLang="en-US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kumimoji="0" lang="zh-CN" altLang="en-US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07" y="379420"/>
            <a:ext cx="33893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49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9621"/>
            <a:ext cx="93027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714"/>
            <a:ext cx="9450388" cy="604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01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3" y="268817"/>
            <a:ext cx="8437563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3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" y="0"/>
            <a:ext cx="845026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2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540"/>
            <a:ext cx="11857038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3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" y="474164"/>
            <a:ext cx="76993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3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510"/>
            <a:ext cx="45720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3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888"/>
            <a:ext cx="980281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63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745</Words>
  <Application>Microsoft Office PowerPoint</Application>
  <PresentationFormat>全屏显示(16:9)</PresentationFormat>
  <Paragraphs>138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Arial</vt:lpstr>
      <vt:lpstr>宋体</vt:lpstr>
      <vt:lpstr>Calibri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雨林木风</cp:lastModifiedBy>
  <cp:revision>51</cp:revision>
  <dcterms:created xsi:type="dcterms:W3CDTF">2015-10-13T01:56:03Z</dcterms:created>
  <dcterms:modified xsi:type="dcterms:W3CDTF">2015-12-18T04:08:32Z</dcterms:modified>
</cp:coreProperties>
</file>